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a:t>首席</a:t>
            </a:r>
            <a:r>
              <a:rPr lang="zh-CN" altLang="en-US"/>
              <a:t>网络营销顾问博客 </a:t>
            </a:r>
            <a:r>
              <a:rPr lang="en-US" altLang="zh-CN"/>
              <a:t>www.seo-sns.com</a:t>
            </a:r>
            <a:endParaRPr lang="en-US" altLang="zh-CN"/>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ln/>
                <a:solidFill>
                  <a:schemeClr val="accent1"/>
                </a:solidFill>
                <a:effectLst>
                  <a:outerShdw blurRad="38100" dist="25400" dir="5400000" algn="ctr" rotWithShape="0">
                    <a:srgbClr val="6E747A">
                      <a:alpha val="43000"/>
                    </a:srgbClr>
                  </a:outerShdw>
                </a:effectLst>
              </a:rPr>
              <a:t>首席</a:t>
            </a:r>
            <a:r>
              <a:rPr lang="zh-CN" altLang="en-US">
                <a:ln/>
                <a:solidFill>
                  <a:schemeClr val="accent1"/>
                </a:solidFill>
                <a:effectLst>
                  <a:outerShdw blurRad="38100" dist="25400" dir="5400000" algn="ctr" rotWithShape="0">
                    <a:srgbClr val="6E747A">
                      <a:alpha val="43000"/>
                    </a:srgbClr>
                  </a:outerShdw>
                </a:effectLst>
              </a:rPr>
              <a:t>网络营销顾问博客 </a:t>
            </a:r>
            <a:r>
              <a:rPr lang="en-US" altLang="zh-CN">
                <a:ln/>
                <a:solidFill>
                  <a:schemeClr val="accent1"/>
                </a:solidFill>
                <a:effectLst>
                  <a:outerShdw blurRad="38100" dist="25400" dir="5400000" algn="ctr" rotWithShape="0">
                    <a:srgbClr val="6E747A">
                      <a:alpha val="43000"/>
                    </a:srgbClr>
                  </a:outerShdw>
                </a:effectLst>
              </a:rPr>
              <a:t>www.seo-sns.com</a:t>
            </a:r>
            <a:endParaRPr lang="en-US" altLang="zh-CN">
              <a:l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0"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r>
              <a:rPr lang="en-US" altLang="zh-CN">
                <a:sym typeface="+mn-ea"/>
              </a:rPr>
              <a:t>首席</a:t>
            </a:r>
            <a:r>
              <a:rPr lang="zh-CN" altLang="en-US">
                <a:sym typeface="+mn-ea"/>
              </a:rPr>
              <a:t>网络营销顾问博客 </a:t>
            </a:r>
            <a:r>
              <a:rPr lang="en-US" altLang="zh-CN">
                <a:sym typeface="+mn-ea"/>
              </a:rPr>
              <a:t>www.seo-sns.com</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8" name="页脚占位符 4"/>
          <p:cNvSpPr>
            <a:spLocks noGrp="1"/>
          </p:cNvSpPr>
          <p:nvPr userDrawn="1"/>
        </p:nvSpPr>
        <p:spPr>
          <a:xfrm>
            <a:off x="6172200" y="38100"/>
            <a:ext cx="2895600" cy="365125"/>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scene3d>
              <a:camera prst="orthographicFront"/>
              <a:lightRig rig="threePt" dir="t"/>
            </a:scene3d>
          </a:bodyPr>
          <a:lstStyle>
            <a:defPPr>
              <a:defRPr lang="zh-CN"/>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a:solidFill>
                  <a:schemeClr val="accent1"/>
                </a:solidFill>
                <a:effectLst>
                  <a:outerShdw blurRad="38100" dist="25400" dir="5400000" algn="ctr" rotWithShape="0">
                    <a:srgbClr val="6E747A">
                      <a:alpha val="43000"/>
                    </a:srgbClr>
                  </a:outerShdw>
                </a:effectLst>
              </a:rPr>
              <a:t>首席</a:t>
            </a:r>
            <a:r>
              <a:rPr lang="zh-CN" altLang="en-US">
                <a:solidFill>
                  <a:schemeClr val="accent1"/>
                </a:solidFill>
                <a:effectLst>
                  <a:outerShdw blurRad="38100" dist="25400" dir="5400000" algn="ctr" rotWithShape="0">
                    <a:srgbClr val="6E747A">
                      <a:alpha val="43000"/>
                    </a:srgbClr>
                  </a:outerShdw>
                </a:effectLst>
              </a:rPr>
              <a:t>网络营销顾问博客 </a:t>
            </a:r>
            <a:r>
              <a:rPr lang="en-US" altLang="zh-CN">
                <a:solidFill>
                  <a:schemeClr val="accent1"/>
                </a:solidFill>
                <a:effectLst>
                  <a:outerShdw blurRad="38100" dist="25400" dir="5400000" algn="ctr" rotWithShape="0">
                    <a:srgbClr val="6E747A">
                      <a:alpha val="43000"/>
                    </a:srgbClr>
                  </a:outerShdw>
                </a:effectLst>
              </a:rPr>
              <a:t>www.seo-sns.com</a:t>
            </a:r>
            <a:endParaRPr lang="en-US" altLang="zh-CN">
              <a:solidFill>
                <a:schemeClr val="accent1"/>
              </a:solidFill>
              <a:effectLst>
                <a:outerShdw blurRad="38100" dist="25400" dir="5400000" algn="ctr" rotWithShape="0">
                  <a:srgbClr val="6E747A">
                    <a:alpha val="43000"/>
                  </a:srgbClr>
                </a:outerShdw>
              </a:effectLst>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39552" y="2130425"/>
            <a:ext cx="8064896" cy="1470025"/>
          </a:xfrm>
        </p:spPr>
        <p:txBody>
          <a:bodyPr/>
          <a:lstStyle/>
          <a:p>
            <a:r>
              <a:rPr lang="en-US" altLang="zh-CN" dirty="0"/>
              <a:t>Google Analytics</a:t>
            </a:r>
            <a:r>
              <a:rPr lang="zh-CN" altLang="en-US" dirty="0"/>
              <a:t>数据统计的原理</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smtClean="0"/>
              <a:t>GA</a:t>
            </a:r>
            <a:r>
              <a:rPr lang="zh-CN" altLang="en-US" dirty="0" smtClean="0"/>
              <a:t>整体架构</a:t>
            </a:r>
            <a:endParaRPr lang="zh-CN" altLang="en-US" dirty="0"/>
          </a:p>
        </p:txBody>
      </p:sp>
      <p:sp>
        <p:nvSpPr>
          <p:cNvPr id="3" name="内容占位符 2"/>
          <p:cNvSpPr>
            <a:spLocks noGrp="1"/>
          </p:cNvSpPr>
          <p:nvPr>
            <p:ph idx="1"/>
          </p:nvPr>
        </p:nvSpPr>
        <p:spPr>
          <a:xfrm>
            <a:off x="457200" y="1600201"/>
            <a:ext cx="8229600" cy="748679"/>
          </a:xfrm>
        </p:spPr>
        <p:txBody>
          <a:bodyPr>
            <a:normAutofit fontScale="47500" lnSpcReduction="20000"/>
          </a:bodyPr>
          <a:lstStyle/>
          <a:p>
            <a:r>
              <a:rPr lang="en-US" altLang="zh-CN" dirty="0"/>
              <a:t>Google Analytics</a:t>
            </a:r>
            <a:r>
              <a:rPr lang="zh-CN" altLang="en-US" dirty="0"/>
              <a:t>功能非常强大，只要在网站的页面上加入一段代码，就可以提供的丰富详尽的图表式报告</a:t>
            </a:r>
            <a:r>
              <a:rPr lang="zh-CN" altLang="en-US" dirty="0" smtClean="0"/>
              <a:t>。</a:t>
            </a:r>
            <a:endParaRPr lang="en-US" altLang="zh-CN" dirty="0" smtClean="0"/>
          </a:p>
          <a:p>
            <a:r>
              <a:rPr lang="en-US" altLang="zh-CN" dirty="0" smtClean="0"/>
              <a:t>Google </a:t>
            </a:r>
            <a:r>
              <a:rPr lang="en-US" altLang="zh-CN" dirty="0"/>
              <a:t>Analytics</a:t>
            </a:r>
            <a:r>
              <a:rPr lang="zh-CN" altLang="en-US" dirty="0"/>
              <a:t>的数据采集功能是采用</a:t>
            </a:r>
            <a:r>
              <a:rPr lang="en-US" altLang="zh-CN" dirty="0"/>
              <a:t>AJAX</a:t>
            </a:r>
            <a:r>
              <a:rPr lang="zh-CN" altLang="en-US" dirty="0"/>
              <a:t>技术来实现，整体架构如图所示：</a:t>
            </a:r>
            <a:endParaRPr lang="zh-CN" altLang="en-US" dirty="0"/>
          </a:p>
        </p:txBody>
      </p:sp>
      <p:pic>
        <p:nvPicPr>
          <p:cNvPr id="1026" name="Picture 2" descr="http://www.biaodianfu.com/wp-content/uploads/2011/03/google-analytics-architecture.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47664" y="2304256"/>
            <a:ext cx="5921181" cy="43651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dirty="0"/>
              <a:t>跟踪代码</a:t>
            </a:r>
            <a:r>
              <a:rPr lang="zh-CN" altLang="en-US" dirty="0" smtClean="0"/>
              <a:t>（</a:t>
            </a:r>
            <a:r>
              <a:rPr lang="en-US" altLang="zh-CN" dirty="0" smtClean="0"/>
              <a:t>GATC</a:t>
            </a:r>
            <a:r>
              <a:rPr lang="zh-CN" altLang="en-US" dirty="0"/>
              <a:t>） </a:t>
            </a:r>
            <a:r>
              <a:rPr lang="zh-CN" altLang="en-US" dirty="0" smtClean="0"/>
              <a:t>工作方式</a:t>
            </a:r>
            <a:endParaRPr lang="zh-CN" altLang="en-US" dirty="0"/>
          </a:p>
        </p:txBody>
      </p:sp>
      <p:sp>
        <p:nvSpPr>
          <p:cNvPr id="3" name="内容占位符 2"/>
          <p:cNvSpPr>
            <a:spLocks noGrp="1"/>
          </p:cNvSpPr>
          <p:nvPr>
            <p:ph idx="1"/>
          </p:nvPr>
        </p:nvSpPr>
        <p:spPr>
          <a:xfrm>
            <a:off x="457200" y="1600201"/>
            <a:ext cx="8229600" cy="820688"/>
          </a:xfrm>
        </p:spPr>
        <p:txBody>
          <a:bodyPr>
            <a:normAutofit fontScale="55000" lnSpcReduction="20000"/>
          </a:bodyPr>
          <a:lstStyle/>
          <a:p>
            <a:r>
              <a:rPr lang="zh-CN" altLang="en-US" dirty="0"/>
              <a:t>我们都知道在使用</a:t>
            </a:r>
            <a:r>
              <a:rPr lang="en-US" altLang="zh-CN" dirty="0"/>
              <a:t>Google Analytics</a:t>
            </a:r>
            <a:r>
              <a:rPr lang="zh-CN" altLang="en-US" dirty="0"/>
              <a:t>需要在网站上加上跟踪代码（</a:t>
            </a:r>
            <a:r>
              <a:rPr lang="en-US" altLang="zh-CN" dirty="0"/>
              <a:t>Google Analytics Tracking Code</a:t>
            </a:r>
            <a:r>
              <a:rPr lang="zh-CN" altLang="en-US" dirty="0"/>
              <a:t>，简称</a:t>
            </a:r>
            <a:r>
              <a:rPr lang="en-US" altLang="zh-CN" dirty="0"/>
              <a:t>GATC</a:t>
            </a:r>
            <a:r>
              <a:rPr lang="zh-CN" altLang="en-US" dirty="0"/>
              <a:t>）  ，下面我们就来研究下跟踪代码是如何进行工作的</a:t>
            </a:r>
            <a:r>
              <a:rPr lang="zh-CN" altLang="en-US" dirty="0" smtClean="0"/>
              <a:t>。</a:t>
            </a:r>
            <a:endParaRPr lang="en-US" altLang="zh-CN" dirty="0" smtClean="0"/>
          </a:p>
        </p:txBody>
      </p:sp>
      <p:sp>
        <p:nvSpPr>
          <p:cNvPr id="4" name="内容占位符 2"/>
          <p:cNvSpPr txBox="1"/>
          <p:nvPr/>
        </p:nvSpPr>
        <p:spPr>
          <a:xfrm>
            <a:off x="467544" y="2667669"/>
            <a:ext cx="3024336" cy="3569643"/>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dirty="0" smtClean="0"/>
              <a:t>谷歌分析跟踪代码</a:t>
            </a:r>
            <a:r>
              <a:rPr lang="en-US" altLang="zh-CN" dirty="0" smtClean="0"/>
              <a:t>(GATC) </a:t>
            </a:r>
            <a:r>
              <a:rPr lang="zh-CN" altLang="en-US" dirty="0" smtClean="0"/>
              <a:t>检索网页数据如下：</a:t>
            </a:r>
            <a:endParaRPr lang="zh-CN" altLang="en-US" dirty="0" smtClean="0"/>
          </a:p>
          <a:p>
            <a:r>
              <a:rPr lang="en-US" altLang="zh-CN" dirty="0" smtClean="0"/>
              <a:t>1</a:t>
            </a:r>
            <a:r>
              <a:rPr lang="zh-CN" altLang="en-US" dirty="0" smtClean="0"/>
              <a:t>、浏览器请求的网页包含跟踪代码。</a:t>
            </a:r>
            <a:endParaRPr lang="zh-CN" altLang="en-US" dirty="0" smtClean="0"/>
          </a:p>
          <a:p>
            <a:r>
              <a:rPr lang="en-US" altLang="zh-CN" dirty="0" smtClean="0"/>
              <a:t>2</a:t>
            </a:r>
            <a:r>
              <a:rPr lang="zh-CN" altLang="en-US" dirty="0" smtClean="0"/>
              <a:t>、</a:t>
            </a:r>
            <a:r>
              <a:rPr lang="en-US" altLang="zh-CN" dirty="0" smtClean="0"/>
              <a:t>GATC</a:t>
            </a:r>
            <a:r>
              <a:rPr lang="zh-CN" altLang="en-US" dirty="0" smtClean="0"/>
              <a:t>创建并初始化一个对象的属性与网络相关的跟踪</a:t>
            </a:r>
            <a:r>
              <a:rPr lang="en-US" altLang="zh-CN" dirty="0" smtClean="0"/>
              <a:t>ID</a:t>
            </a:r>
            <a:r>
              <a:rPr lang="zh-CN" altLang="en-US" dirty="0" smtClean="0"/>
              <a:t>在代码中。</a:t>
            </a:r>
            <a:endParaRPr lang="zh-CN" altLang="en-US" dirty="0" smtClean="0"/>
          </a:p>
          <a:p>
            <a:r>
              <a:rPr lang="en-US" altLang="zh-CN" dirty="0" smtClean="0"/>
              <a:t>3</a:t>
            </a:r>
            <a:r>
              <a:rPr lang="zh-CN" altLang="en-US" dirty="0" smtClean="0"/>
              <a:t>、</a:t>
            </a:r>
            <a:r>
              <a:rPr lang="en-US" altLang="zh-CN" dirty="0" smtClean="0"/>
              <a:t>GATC</a:t>
            </a:r>
            <a:r>
              <a:rPr lang="zh-CN" altLang="en-US" dirty="0" smtClean="0"/>
              <a:t>执行你自定义任何跟踪方法。</a:t>
            </a:r>
            <a:endParaRPr lang="zh-CN" altLang="en-US" dirty="0" smtClean="0"/>
          </a:p>
          <a:p>
            <a:r>
              <a:rPr lang="en-US" altLang="zh-CN" dirty="0" smtClean="0"/>
              <a:t>4</a:t>
            </a:r>
            <a:r>
              <a:rPr lang="zh-CN" altLang="en-US" dirty="0" smtClean="0"/>
              <a:t>、跟踪代码初始化和管理以下信息：跟踪检索查看是否包括广告系列；收集</a:t>
            </a:r>
            <a:r>
              <a:rPr lang="en-US" altLang="zh-CN" dirty="0" smtClean="0"/>
              <a:t>HTTP</a:t>
            </a:r>
            <a:r>
              <a:rPr lang="zh-CN" altLang="en-US" dirty="0" smtClean="0"/>
              <a:t>请求中的各种用户信息的到</a:t>
            </a:r>
            <a:r>
              <a:rPr lang="en-US" altLang="zh-CN" dirty="0" smtClean="0"/>
              <a:t>Google  GATC</a:t>
            </a:r>
            <a:r>
              <a:rPr lang="zh-CN" altLang="en-US" dirty="0" smtClean="0"/>
              <a:t>。</a:t>
            </a:r>
            <a:endParaRPr lang="zh-CN" altLang="en-US" dirty="0" smtClean="0"/>
          </a:p>
          <a:p>
            <a:r>
              <a:rPr lang="en-US" altLang="zh-CN" dirty="0" smtClean="0"/>
              <a:t>5</a:t>
            </a:r>
            <a:r>
              <a:rPr lang="zh-CN" altLang="en-US" dirty="0" smtClean="0"/>
              <a:t>、将访问者</a:t>
            </a:r>
            <a:r>
              <a:rPr lang="en-US" altLang="zh-CN" dirty="0" smtClean="0"/>
              <a:t>HTTP</a:t>
            </a:r>
            <a:r>
              <a:rPr lang="zh-CN" altLang="en-US" dirty="0" smtClean="0"/>
              <a:t>请求包含</a:t>
            </a:r>
            <a:r>
              <a:rPr lang="en-US" altLang="zh-CN" dirty="0" smtClean="0"/>
              <a:t>GATC</a:t>
            </a:r>
            <a:r>
              <a:rPr lang="zh-CN" altLang="en-US" dirty="0" smtClean="0"/>
              <a:t>跟踪信息收集到参数名单。</a:t>
            </a:r>
            <a:endParaRPr lang="zh-CN" altLang="en-US" dirty="0"/>
          </a:p>
        </p:txBody>
      </p:sp>
      <p:pic>
        <p:nvPicPr>
          <p:cNvPr id="2050" name="Picture 2" descr="http://www.biaodianfu.com/wp-content/uploads/2011/03/gatcProcessing.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157427" y="2233934"/>
            <a:ext cx="3742990" cy="44371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a:t>跟踪代码（</a:t>
            </a:r>
            <a:r>
              <a:rPr lang="en-US" altLang="zh-CN" dirty="0"/>
              <a:t>GATC</a:t>
            </a:r>
            <a:r>
              <a:rPr lang="zh-CN" altLang="en-US" dirty="0"/>
              <a:t>） </a:t>
            </a:r>
            <a:r>
              <a:rPr lang="zh-CN" altLang="en-US" dirty="0" smtClean="0"/>
              <a:t>工作过程</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向</a:t>
            </a:r>
            <a:r>
              <a:rPr lang="en-US" altLang="zh-CN" dirty="0" smtClean="0"/>
              <a:t>Google</a:t>
            </a:r>
            <a:r>
              <a:rPr lang="zh-CN" altLang="en-US" dirty="0" smtClean="0"/>
              <a:t>服务器发送请求</a:t>
            </a:r>
            <a:endParaRPr lang="en-US" altLang="zh-CN" dirty="0" smtClean="0"/>
          </a:p>
          <a:p>
            <a:pPr lvl="1"/>
            <a:r>
              <a:rPr lang="zh-CN" altLang="en-US" dirty="0" smtClean="0"/>
              <a:t>当</a:t>
            </a:r>
            <a:r>
              <a:rPr lang="zh-CN" altLang="en-US" dirty="0"/>
              <a:t>我们访问带有</a:t>
            </a:r>
            <a:r>
              <a:rPr lang="en-US" altLang="zh-CN" dirty="0"/>
              <a:t>Google </a:t>
            </a:r>
            <a:r>
              <a:rPr lang="en-US" altLang="zh-CN" dirty="0" err="1"/>
              <a:t>Analyitcs</a:t>
            </a:r>
            <a:r>
              <a:rPr lang="zh-CN" altLang="en-US" dirty="0"/>
              <a:t>追踪代码的页面时，页面中的</a:t>
            </a:r>
            <a:r>
              <a:rPr lang="en-US" altLang="zh-CN" dirty="0"/>
              <a:t>GA</a:t>
            </a:r>
            <a:r>
              <a:rPr lang="zh-CN" altLang="en-US" dirty="0"/>
              <a:t>追踪代码被执行，然后会向</a:t>
            </a:r>
            <a:r>
              <a:rPr lang="en-US" altLang="zh-CN" dirty="0"/>
              <a:t>Google</a:t>
            </a:r>
            <a:r>
              <a:rPr lang="zh-CN" altLang="en-US" dirty="0"/>
              <a:t>服务器发送一个</a:t>
            </a:r>
            <a:r>
              <a:rPr lang="en-US" altLang="zh-CN" dirty="0"/>
              <a:t>1</a:t>
            </a:r>
            <a:r>
              <a:rPr lang="zh-CN" altLang="en-US" dirty="0"/>
              <a:t>像素的图片请求</a:t>
            </a:r>
            <a:r>
              <a:rPr lang="zh-CN" altLang="en-US" dirty="0" smtClean="0"/>
              <a:t>。</a:t>
            </a:r>
            <a:endParaRPr lang="en-US" altLang="zh-CN" dirty="0" smtClean="0"/>
          </a:p>
          <a:p>
            <a:pPr lvl="1"/>
            <a:r>
              <a:rPr lang="en-US" altLang="zh-CN" dirty="0" smtClean="0"/>
              <a:t>http</a:t>
            </a:r>
            <a:r>
              <a:rPr lang="en-US" altLang="zh-CN" dirty="0"/>
              <a:t>://www.google-analytics.com/__utm.gif </a:t>
            </a:r>
            <a:endParaRPr lang="en-US" altLang="zh-CN" dirty="0" smtClean="0"/>
          </a:p>
          <a:p>
            <a:r>
              <a:rPr lang="en-US" altLang="zh-CN" dirty="0" smtClean="0"/>
              <a:t>GATC</a:t>
            </a:r>
            <a:r>
              <a:rPr lang="zh-CN" altLang="en-US" dirty="0" smtClean="0"/>
              <a:t>将数据作为变量附在请求上</a:t>
            </a:r>
            <a:endParaRPr lang="en-US" altLang="zh-CN" dirty="0" smtClean="0"/>
          </a:p>
          <a:p>
            <a:pPr lvl="1"/>
            <a:r>
              <a:rPr lang="zh-CN" altLang="en-US" dirty="0" smtClean="0"/>
              <a:t>并</a:t>
            </a:r>
            <a:r>
              <a:rPr lang="zh-CN" altLang="en-US" dirty="0"/>
              <a:t>将所收集到的数据作为请求</a:t>
            </a:r>
            <a:r>
              <a:rPr lang="en-US" altLang="zh-CN" dirty="0"/>
              <a:t>__utm.gif</a:t>
            </a:r>
            <a:r>
              <a:rPr lang="zh-CN" altLang="en-US" dirty="0"/>
              <a:t>图片链接的变量一起发送回</a:t>
            </a:r>
            <a:r>
              <a:rPr lang="en-US" altLang="zh-CN" dirty="0" err="1"/>
              <a:t>google</a:t>
            </a:r>
            <a:r>
              <a:rPr lang="zh-CN" altLang="en-US" dirty="0"/>
              <a:t>服务器</a:t>
            </a:r>
            <a:r>
              <a:rPr lang="zh-CN" altLang="en-US" dirty="0" smtClean="0"/>
              <a:t>。</a:t>
            </a:r>
            <a:endParaRPr lang="en-US" altLang="zh-CN" dirty="0" smtClean="0"/>
          </a:p>
          <a:p>
            <a:r>
              <a:rPr lang="en-US" altLang="zh-CN" dirty="0" smtClean="0"/>
              <a:t>Google</a:t>
            </a:r>
            <a:r>
              <a:rPr lang="zh-CN" altLang="en-US" dirty="0" smtClean="0"/>
              <a:t>服务器处理数据</a:t>
            </a:r>
            <a:endParaRPr lang="en-US" altLang="zh-CN" dirty="0" smtClean="0"/>
          </a:p>
          <a:p>
            <a:pPr lvl="1"/>
            <a:r>
              <a:rPr lang="zh-CN" altLang="en-US" dirty="0" smtClean="0"/>
              <a:t>请求然后</a:t>
            </a:r>
            <a:r>
              <a:rPr lang="zh-CN" altLang="en-US" dirty="0"/>
              <a:t>经过</a:t>
            </a:r>
            <a:r>
              <a:rPr lang="en-US" altLang="zh-CN" dirty="0" err="1"/>
              <a:t>google</a:t>
            </a:r>
            <a:r>
              <a:rPr lang="zh-CN" altLang="en-US" dirty="0"/>
              <a:t>服务器的处理发布到我们的数据报告</a:t>
            </a:r>
            <a:r>
              <a:rPr lang="zh-CN" altLang="en-US" dirty="0" smtClean="0"/>
              <a:t>里</a:t>
            </a:r>
            <a:endParaRPr lang="en-US" altLang="zh-CN" dirty="0" smtClean="0"/>
          </a:p>
          <a:p>
            <a:r>
              <a:rPr lang="en-US" altLang="zh-CN" dirty="0" smtClean="0"/>
              <a:t>GATC</a:t>
            </a:r>
            <a:r>
              <a:rPr lang="zh-CN" altLang="en-US" dirty="0" smtClean="0"/>
              <a:t>的作用</a:t>
            </a:r>
            <a:endParaRPr lang="en-US" altLang="zh-CN" dirty="0" smtClean="0"/>
          </a:p>
          <a:p>
            <a:pPr lvl="1"/>
            <a:r>
              <a:rPr lang="en-US" altLang="zh-CN" dirty="0" smtClean="0"/>
              <a:t>Google </a:t>
            </a:r>
            <a:r>
              <a:rPr lang="en-US" altLang="zh-CN" dirty="0"/>
              <a:t>Analytics</a:t>
            </a:r>
            <a:r>
              <a:rPr lang="zh-CN" altLang="en-US" dirty="0"/>
              <a:t>统计代码中的</a:t>
            </a:r>
            <a:r>
              <a:rPr lang="en-US" altLang="zh-CN" dirty="0" err="1"/>
              <a:t>Javascript</a:t>
            </a:r>
            <a:r>
              <a:rPr lang="zh-CN" altLang="en-US" dirty="0"/>
              <a:t>的主要作用是给请求</a:t>
            </a:r>
            <a:r>
              <a:rPr lang="en-US" altLang="zh-CN" dirty="0"/>
              <a:t>URL</a:t>
            </a:r>
            <a:r>
              <a:rPr lang="zh-CN" altLang="en-US" dirty="0" smtClean="0"/>
              <a:t>赋值</a:t>
            </a:r>
            <a:endParaRPr lang="zh-CN" altLang="en-US" dirty="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4624"/>
            <a:ext cx="8229600" cy="1143000"/>
          </a:xfrm>
        </p:spPr>
        <p:txBody>
          <a:bodyPr/>
          <a:lstStyle/>
          <a:p>
            <a:pPr algn="l"/>
            <a:r>
              <a:rPr lang="en-US" altLang="zh-CN" dirty="0" smtClean="0"/>
              <a:t>URL</a:t>
            </a:r>
            <a:r>
              <a:rPr lang="zh-CN" altLang="en-US" dirty="0" smtClean="0"/>
              <a:t>格式与含义（一）</a:t>
            </a:r>
            <a:endParaRPr lang="zh-CN" altLang="en-US" dirty="0"/>
          </a:p>
        </p:txBody>
      </p:sp>
      <p:sp>
        <p:nvSpPr>
          <p:cNvPr id="3" name="内容占位符 2"/>
          <p:cNvSpPr>
            <a:spLocks noGrp="1"/>
          </p:cNvSpPr>
          <p:nvPr>
            <p:ph idx="1"/>
          </p:nvPr>
        </p:nvSpPr>
        <p:spPr>
          <a:xfrm>
            <a:off x="107504" y="1052736"/>
            <a:ext cx="8928992" cy="5688632"/>
          </a:xfrm>
        </p:spPr>
        <p:txBody>
          <a:bodyPr>
            <a:noAutofit/>
          </a:bodyPr>
          <a:lstStyle/>
          <a:p>
            <a:r>
              <a:rPr lang="zh-CN" altLang="en-US" sz="1400" dirty="0" smtClean="0"/>
              <a:t>例如</a:t>
            </a:r>
            <a:r>
              <a:rPr lang="zh-CN" altLang="en-US" sz="1400" dirty="0"/>
              <a:t>：当访问</a:t>
            </a:r>
            <a:r>
              <a:rPr lang="en-US" altLang="zh-CN" sz="1400" dirty="0"/>
              <a:t>www.douban.com</a:t>
            </a:r>
            <a:r>
              <a:rPr lang="zh-CN" altLang="en-US" sz="1400" dirty="0"/>
              <a:t>首页的时候，</a:t>
            </a:r>
            <a:r>
              <a:rPr lang="en-US" altLang="zh-CN" sz="1400" dirty="0"/>
              <a:t>Google </a:t>
            </a:r>
            <a:r>
              <a:rPr lang="en-US" altLang="zh-CN" sz="1400" dirty="0" err="1"/>
              <a:t>Analyitcs</a:t>
            </a:r>
            <a:r>
              <a:rPr lang="zh-CN" altLang="en-US" sz="1400" dirty="0"/>
              <a:t>就会发回这样一条数据给</a:t>
            </a:r>
            <a:r>
              <a:rPr lang="en-US" altLang="zh-CN" sz="1400" dirty="0"/>
              <a:t>Google</a:t>
            </a:r>
            <a:r>
              <a:rPr lang="zh-CN" altLang="en-US" sz="1400" dirty="0"/>
              <a:t>服务器。</a:t>
            </a:r>
            <a:endParaRPr lang="zh-CN" altLang="en-US" sz="1400" dirty="0"/>
          </a:p>
          <a:p>
            <a:pPr lvl="1"/>
            <a:r>
              <a:rPr lang="en-US" altLang="zh-CN" sz="1200" dirty="0"/>
              <a:t>http://www.google-analytics.com/__</a:t>
            </a:r>
            <a:r>
              <a:rPr lang="en-US" altLang="zh-CN" sz="1200" dirty="0" err="1"/>
              <a:t>utm.gif?utmwv</a:t>
            </a:r>
            <a:r>
              <a:rPr lang="en-US" altLang="zh-CN" sz="1200" dirty="0"/>
              <a:t>=4.8.9&amp;utmn=444576131&amp;utmhn=www.douban.com&amp;utmcs=utf-8&amp;utmsr=1280×768&amp;utmsc=32-bit&amp;utmul=</a:t>
            </a:r>
            <a:r>
              <a:rPr lang="en-US" altLang="zh-CN" sz="1200" dirty="0" err="1"/>
              <a:t>zh-cn&amp;utmje</a:t>
            </a:r>
            <a:r>
              <a:rPr lang="en-US" altLang="zh-CN" sz="1200" dirty="0"/>
              <a:t>=1&amp;utmfl=10.2%20r152&amp;utmdt=%E8%B1%86%E7%93%A3&amp;utmhid=974895699&amp;utmr=-&amp;</a:t>
            </a:r>
            <a:r>
              <a:rPr lang="en-US" altLang="zh-CN" sz="1200" dirty="0" err="1"/>
              <a:t>utmp</a:t>
            </a:r>
            <a:r>
              <a:rPr lang="en-US" altLang="zh-CN" sz="1200" dirty="0"/>
              <a:t>=%2F&amp;utmac=UA-7019765-1&amp;utmcc=__utma%3D30149280.845782037.1298725704.1298782111.1299505037.3%3B%2B__utmz%3D30149280.1298725704.1.1.utmcsr%3D(direct)%7Cutmccn%3D(direct)%7Cutmcmd%3D(none)%</a:t>
            </a:r>
            <a:r>
              <a:rPr lang="en-US" altLang="zh-CN" sz="1200" dirty="0" smtClean="0"/>
              <a:t>3B&amp;utmu=</a:t>
            </a:r>
            <a:r>
              <a:rPr lang="en-US" altLang="zh-CN" sz="1200" dirty="0" err="1" smtClean="0"/>
              <a:t>qBM</a:t>
            </a:r>
            <a:endParaRPr lang="en-US" altLang="zh-CN" sz="1200" dirty="0" smtClean="0"/>
          </a:p>
          <a:p>
            <a:r>
              <a:rPr lang="zh-CN" altLang="en-US" sz="1400" i="1" dirty="0" smtClean="0"/>
              <a:t>参数含义</a:t>
            </a:r>
            <a:endParaRPr lang="en-US" altLang="zh-CN" sz="1400" i="1" dirty="0" smtClean="0"/>
          </a:p>
          <a:p>
            <a:pPr lvl="1"/>
            <a:r>
              <a:rPr lang="en-US" altLang="zh-CN" sz="1200" i="1" dirty="0" smtClean="0"/>
              <a:t>http</a:t>
            </a:r>
            <a:r>
              <a:rPr lang="en-US" altLang="zh-CN" sz="1200" i="1" dirty="0"/>
              <a:t>://www.google-analytics.com/__utm.gif</a:t>
            </a:r>
            <a:r>
              <a:rPr lang="zh-CN" altLang="en-US" sz="1200" dirty="0"/>
              <a:t>  请求文件地址</a:t>
            </a:r>
            <a:endParaRPr lang="zh-CN" altLang="en-US" sz="1200" dirty="0"/>
          </a:p>
          <a:p>
            <a:pPr lvl="1"/>
            <a:r>
              <a:rPr lang="en-US" altLang="zh-CN" sz="1200" i="1" dirty="0"/>
              <a:t>?</a:t>
            </a:r>
            <a:r>
              <a:rPr lang="en-US" altLang="zh-CN" sz="1200" i="1" dirty="0" err="1"/>
              <a:t>utmwv</a:t>
            </a:r>
            <a:r>
              <a:rPr lang="en-US" altLang="zh-CN" sz="1200" i="1" dirty="0"/>
              <a:t>=4.8.9</a:t>
            </a:r>
            <a:r>
              <a:rPr lang="zh-CN" altLang="en-US" sz="1200" dirty="0"/>
              <a:t> </a:t>
            </a:r>
            <a:r>
              <a:rPr lang="en-US" altLang="zh-CN" sz="1200" dirty="0"/>
              <a:t>Google </a:t>
            </a:r>
            <a:r>
              <a:rPr lang="en-US" altLang="zh-CN" sz="1200" dirty="0" err="1"/>
              <a:t>Analyitcs</a:t>
            </a:r>
            <a:r>
              <a:rPr lang="zh-CN" altLang="en-US" sz="1200" dirty="0"/>
              <a:t>追踪代码的版本</a:t>
            </a:r>
            <a:endParaRPr lang="zh-CN" altLang="en-US" sz="1200" dirty="0"/>
          </a:p>
          <a:p>
            <a:pPr lvl="1"/>
            <a:r>
              <a:rPr lang="en-US" altLang="zh-CN" sz="1200" i="1" dirty="0"/>
              <a:t>&amp;</a:t>
            </a:r>
            <a:r>
              <a:rPr lang="en-US" altLang="zh-CN" sz="1200" i="1" dirty="0" err="1"/>
              <a:t>utmn</a:t>
            </a:r>
            <a:r>
              <a:rPr lang="en-US" altLang="zh-CN" sz="1200" i="1" dirty="0"/>
              <a:t>=444576131</a:t>
            </a:r>
            <a:r>
              <a:rPr lang="zh-CN" altLang="en-US" sz="1200" dirty="0"/>
              <a:t> </a:t>
            </a:r>
            <a:r>
              <a:rPr lang="en-US" altLang="zh-CN" sz="1200" dirty="0"/>
              <a:t>utm.gif</a:t>
            </a:r>
            <a:r>
              <a:rPr lang="zh-CN" altLang="en-US" sz="1200" dirty="0"/>
              <a:t>的唯一</a:t>
            </a:r>
            <a:r>
              <a:rPr lang="en-US" altLang="zh-CN" sz="1200" dirty="0"/>
              <a:t>ID</a:t>
            </a:r>
            <a:r>
              <a:rPr lang="zh-CN" altLang="en-US" sz="1200" dirty="0"/>
              <a:t>编号，防止</a:t>
            </a:r>
            <a:r>
              <a:rPr lang="en-US" altLang="zh-CN" sz="1200" dirty="0"/>
              <a:t>GIF</a:t>
            </a:r>
            <a:r>
              <a:rPr lang="zh-CN" altLang="en-US" sz="1200" dirty="0"/>
              <a:t>图像缓存</a:t>
            </a:r>
            <a:endParaRPr lang="zh-CN" altLang="en-US" sz="1200" dirty="0"/>
          </a:p>
          <a:p>
            <a:pPr lvl="1"/>
            <a:r>
              <a:rPr lang="en-US" altLang="zh-CN" sz="1200" i="1" dirty="0"/>
              <a:t>&amp;utmhn=www.douban.com</a:t>
            </a:r>
            <a:r>
              <a:rPr lang="zh-CN" altLang="en-US" sz="1200" dirty="0"/>
              <a:t>  用户访问的主机名（就是我域名）</a:t>
            </a:r>
            <a:endParaRPr lang="zh-CN" altLang="en-US" sz="1200" dirty="0"/>
          </a:p>
          <a:p>
            <a:pPr lvl="1"/>
            <a:r>
              <a:rPr lang="en-US" altLang="zh-CN" sz="1200" i="1" dirty="0"/>
              <a:t>&amp;</a:t>
            </a:r>
            <a:r>
              <a:rPr lang="en-US" altLang="zh-CN" sz="1200" i="1" dirty="0" err="1"/>
              <a:t>utmcs</a:t>
            </a:r>
            <a:r>
              <a:rPr lang="en-US" altLang="zh-CN" sz="1200" i="1" dirty="0"/>
              <a:t>=UTF-8</a:t>
            </a:r>
            <a:r>
              <a:rPr lang="zh-CN" altLang="en-US" sz="1200" dirty="0"/>
              <a:t> 用户</a:t>
            </a:r>
            <a:r>
              <a:rPr lang="zh-CN" altLang="en-US" sz="1200" dirty="0" smtClean="0"/>
              <a:t>浏览器语言编码</a:t>
            </a:r>
            <a:endParaRPr lang="zh-CN" altLang="en-US" sz="1200" dirty="0"/>
          </a:p>
          <a:p>
            <a:pPr lvl="1"/>
            <a:r>
              <a:rPr lang="en-US" altLang="zh-CN" sz="1200" i="1" dirty="0"/>
              <a:t>&amp;</a:t>
            </a:r>
            <a:r>
              <a:rPr lang="en-US" altLang="zh-CN" sz="1200" i="1" dirty="0" err="1"/>
              <a:t>utmsr</a:t>
            </a:r>
            <a:r>
              <a:rPr lang="en-US" altLang="zh-CN" sz="1200" i="1" dirty="0"/>
              <a:t>=1280×768</a:t>
            </a:r>
            <a:r>
              <a:rPr lang="zh-CN" altLang="en-US" sz="1200" dirty="0"/>
              <a:t> 用户屏幕分辨率</a:t>
            </a:r>
            <a:endParaRPr lang="zh-CN" altLang="en-US" sz="1200" dirty="0"/>
          </a:p>
          <a:p>
            <a:pPr lvl="1"/>
            <a:r>
              <a:rPr lang="en-US" altLang="zh-CN" sz="1200" i="1" dirty="0"/>
              <a:t>&amp;</a:t>
            </a:r>
            <a:r>
              <a:rPr lang="en-US" altLang="zh-CN" sz="1200" i="1" dirty="0" err="1"/>
              <a:t>utmsc</a:t>
            </a:r>
            <a:r>
              <a:rPr lang="en-US" altLang="zh-CN" sz="1200" i="1" dirty="0"/>
              <a:t>=32-bit</a:t>
            </a:r>
            <a:r>
              <a:rPr lang="zh-CN" altLang="en-US" sz="1200" dirty="0"/>
              <a:t> 用户的屏幕颜色</a:t>
            </a:r>
            <a:endParaRPr lang="zh-CN" altLang="en-US" sz="1200" dirty="0"/>
          </a:p>
          <a:p>
            <a:pPr lvl="1"/>
            <a:r>
              <a:rPr lang="en-US" altLang="zh-CN" sz="1200" i="1" dirty="0"/>
              <a:t>&amp;</a:t>
            </a:r>
            <a:r>
              <a:rPr lang="en-US" altLang="zh-CN" sz="1200" i="1" dirty="0" err="1"/>
              <a:t>utmul</a:t>
            </a:r>
            <a:r>
              <a:rPr lang="en-US" altLang="zh-CN" sz="1200" i="1" dirty="0"/>
              <a:t>=</a:t>
            </a:r>
            <a:r>
              <a:rPr lang="en-US" altLang="zh-CN" sz="1200" i="1" dirty="0" err="1"/>
              <a:t>zh-cn</a:t>
            </a:r>
            <a:r>
              <a:rPr lang="zh-CN" altLang="en-US" sz="1200" dirty="0"/>
              <a:t> 用户浏览器语言设置</a:t>
            </a:r>
            <a:endParaRPr lang="zh-CN" altLang="en-US" sz="1200" dirty="0"/>
          </a:p>
          <a:p>
            <a:pPr lvl="1"/>
            <a:r>
              <a:rPr lang="en-US" altLang="zh-CN" sz="1200" i="1" dirty="0"/>
              <a:t>&amp;</a:t>
            </a:r>
            <a:r>
              <a:rPr lang="en-US" altLang="zh-CN" sz="1200" i="1" dirty="0" err="1"/>
              <a:t>utmje</a:t>
            </a:r>
            <a:r>
              <a:rPr lang="en-US" altLang="zh-CN" sz="1200" i="1" dirty="0"/>
              <a:t>=1</a:t>
            </a:r>
            <a:r>
              <a:rPr lang="zh-CN" altLang="en-US" sz="1200" dirty="0"/>
              <a:t> 用户浏览器是否支持</a:t>
            </a:r>
            <a:r>
              <a:rPr lang="en-US" altLang="zh-CN" sz="1200" dirty="0"/>
              <a:t>JAVA</a:t>
            </a:r>
            <a:endParaRPr lang="en-US" altLang="zh-CN" sz="1200" dirty="0"/>
          </a:p>
          <a:p>
            <a:pPr lvl="1"/>
            <a:r>
              <a:rPr lang="en-US" altLang="zh-CN" sz="1200" i="1" dirty="0"/>
              <a:t>&amp;</a:t>
            </a:r>
            <a:r>
              <a:rPr lang="en-US" altLang="zh-CN" sz="1200" i="1" dirty="0" err="1"/>
              <a:t>utmfl</a:t>
            </a:r>
            <a:r>
              <a:rPr lang="en-US" altLang="zh-CN" sz="1200" i="1" dirty="0"/>
              <a:t>=10.2%20r152</a:t>
            </a:r>
            <a:r>
              <a:rPr lang="zh-CN" altLang="en-US" sz="1200" dirty="0"/>
              <a:t> </a:t>
            </a:r>
            <a:r>
              <a:rPr lang="en-US" altLang="zh-CN" sz="1200" dirty="0"/>
              <a:t>Flash</a:t>
            </a:r>
            <a:r>
              <a:rPr lang="zh-CN" altLang="en-US" sz="1200" dirty="0"/>
              <a:t>的版本</a:t>
            </a:r>
            <a:endParaRPr lang="zh-CN" altLang="en-US" sz="1200" dirty="0"/>
          </a:p>
          <a:p>
            <a:pPr lvl="1"/>
            <a:r>
              <a:rPr lang="en-US" altLang="zh-CN" sz="1200" i="1" dirty="0"/>
              <a:t>&amp;</a:t>
            </a:r>
            <a:r>
              <a:rPr lang="en-US" altLang="zh-CN" sz="1200" i="1" dirty="0" err="1"/>
              <a:t>utmdt</a:t>
            </a:r>
            <a:r>
              <a:rPr lang="en-US" altLang="zh-CN" sz="1200" i="1" dirty="0"/>
              <a:t>=%E8%B1%86%E7%93%A3 </a:t>
            </a:r>
            <a:r>
              <a:rPr lang="zh-CN" altLang="en-US" sz="1200" dirty="0"/>
              <a:t>当前网页的标题（</a:t>
            </a:r>
            <a:r>
              <a:rPr lang="en-US" altLang="zh-CN" sz="1200" dirty="0"/>
              <a:t>title</a:t>
            </a:r>
            <a:r>
              <a:rPr lang="zh-CN" altLang="en-US" sz="1200" dirty="0"/>
              <a:t>里的内容），在这里是经过编码的字符串。</a:t>
            </a:r>
            <a:endParaRPr lang="zh-CN" altLang="en-US" sz="1200" dirty="0"/>
          </a:p>
          <a:p>
            <a:pPr lvl="1"/>
            <a:r>
              <a:rPr lang="en-US" altLang="zh-CN" sz="1200" i="1" dirty="0"/>
              <a:t>&amp;</a:t>
            </a:r>
            <a:r>
              <a:rPr lang="en-US" altLang="zh-CN" sz="1200" i="1" dirty="0" err="1"/>
              <a:t>utmhid</a:t>
            </a:r>
            <a:r>
              <a:rPr lang="en-US" altLang="zh-CN" sz="1200" i="1" dirty="0"/>
              <a:t>=974895699</a:t>
            </a:r>
            <a:r>
              <a:rPr lang="zh-CN" altLang="en-US" sz="1200" dirty="0"/>
              <a:t> 随机数字</a:t>
            </a:r>
            <a:endParaRPr lang="zh-CN" altLang="en-US" sz="1200" dirty="0"/>
          </a:p>
          <a:p>
            <a:pPr lvl="1"/>
            <a:r>
              <a:rPr lang="en-US" altLang="zh-CN" sz="1200" i="1" dirty="0"/>
              <a:t>&amp;</a:t>
            </a:r>
            <a:r>
              <a:rPr lang="en-US" altLang="zh-CN" sz="1200" i="1" dirty="0" err="1"/>
              <a:t>utmr</a:t>
            </a:r>
            <a:r>
              <a:rPr lang="en-US" altLang="zh-CN" sz="1200" i="1" dirty="0"/>
              <a:t>=-</a:t>
            </a:r>
            <a:r>
              <a:rPr lang="zh-CN" altLang="en-US" sz="1200" dirty="0"/>
              <a:t> 流量来源，这里为直接来源。</a:t>
            </a:r>
            <a:endParaRPr lang="zh-CN" altLang="en-US" sz="1200" dirty="0"/>
          </a:p>
          <a:p>
            <a:pPr lvl="1"/>
            <a:r>
              <a:rPr lang="en-US" altLang="zh-CN" sz="1200" i="1" dirty="0"/>
              <a:t>&amp;</a:t>
            </a:r>
            <a:r>
              <a:rPr lang="en-US" altLang="zh-CN" sz="1200" i="1" dirty="0" err="1"/>
              <a:t>utmp</a:t>
            </a:r>
            <a:r>
              <a:rPr lang="en-US" altLang="zh-CN" sz="1200" i="1" dirty="0"/>
              <a:t>=%2F</a:t>
            </a:r>
            <a:r>
              <a:rPr lang="zh-CN" altLang="en-US" sz="1200" dirty="0"/>
              <a:t> 当前页面产生的请求，记录你在这个页面的点击行为及其他自定义的返回值。</a:t>
            </a:r>
            <a:endParaRPr lang="zh-CN" altLang="en-US" sz="1200" dirty="0"/>
          </a:p>
          <a:p>
            <a:pPr lvl="1"/>
            <a:r>
              <a:rPr lang="en-US" altLang="zh-CN" sz="1200" i="1" dirty="0"/>
              <a:t>&amp;</a:t>
            </a:r>
            <a:r>
              <a:rPr lang="en-US" altLang="zh-CN" sz="1200" i="1" dirty="0" err="1"/>
              <a:t>utmac</a:t>
            </a:r>
            <a:r>
              <a:rPr lang="en-US" altLang="zh-CN" sz="1200" i="1" dirty="0"/>
              <a:t>=UA-7019765-1</a:t>
            </a:r>
            <a:r>
              <a:rPr lang="zh-CN" altLang="en-US" sz="1200" dirty="0"/>
              <a:t> 帐户字符串。在所有请求中显示。</a:t>
            </a:r>
            <a:endParaRPr lang="zh-CN" altLang="en-US" sz="1200" dirty="0"/>
          </a:p>
          <a:p>
            <a:pPr lvl="1"/>
            <a:r>
              <a:rPr lang="en-US" altLang="zh-CN" sz="1200" i="1" dirty="0"/>
              <a:t>&amp;</a:t>
            </a:r>
            <a:r>
              <a:rPr lang="en-US" altLang="zh-CN" sz="1200" i="1" dirty="0" err="1"/>
              <a:t>utmcc</a:t>
            </a:r>
            <a:r>
              <a:rPr lang="en-US" altLang="zh-CN" sz="1200" i="1" dirty="0"/>
              <a:t>=__utma%3D30149280.845782037.1298725704.1298782111.1299505037.3%3B%2B__utmz%3D30149280.1298725704.1.1.utmcsr%3D(direct)%7Cutmccn%3D(direct)%7Cutmcmd%3D(none)%3B</a:t>
            </a:r>
            <a:r>
              <a:rPr lang="zh-CN" altLang="en-US" sz="1200" dirty="0"/>
              <a:t> 用户</a:t>
            </a:r>
            <a:r>
              <a:rPr lang="en-US" altLang="zh-CN" sz="1200" dirty="0"/>
              <a:t>Cookie</a:t>
            </a:r>
            <a:r>
              <a:rPr lang="zh-CN" altLang="en-US" sz="1200" dirty="0"/>
              <a:t>数据。</a:t>
            </a:r>
            <a:endParaRPr lang="zh-CN" altLang="en-US" sz="1200" dirty="0"/>
          </a:p>
          <a:p>
            <a:pPr lvl="1"/>
            <a:r>
              <a:rPr lang="en-US" altLang="zh-CN" sz="1200" i="1" dirty="0"/>
              <a:t>&amp;</a:t>
            </a:r>
            <a:r>
              <a:rPr lang="en-US" altLang="zh-CN" sz="1200" i="1" dirty="0" err="1"/>
              <a:t>utmu</a:t>
            </a:r>
            <a:r>
              <a:rPr lang="en-US" altLang="zh-CN" sz="1200" i="1" dirty="0"/>
              <a:t>=</a:t>
            </a:r>
            <a:r>
              <a:rPr lang="en-US" altLang="zh-CN" sz="1200" i="1" dirty="0" err="1"/>
              <a:t>qBM</a:t>
            </a:r>
            <a:endParaRPr lang="zh-CN" altLang="en-US" sz="1200" dirty="0"/>
          </a:p>
          <a:p>
            <a:endParaRPr lang="en-US" altLang="zh-CN" sz="2400" dirty="0"/>
          </a:p>
          <a:p>
            <a:endParaRPr lang="zh-CN"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a:t>URL</a:t>
            </a:r>
            <a:r>
              <a:rPr lang="zh-CN" altLang="en-US" dirty="0"/>
              <a:t>格式与含义</a:t>
            </a:r>
            <a:r>
              <a:rPr lang="zh-CN" altLang="en-US" dirty="0" smtClean="0"/>
              <a:t>（二）</a:t>
            </a:r>
            <a:endParaRPr lang="zh-CN" altLang="en-US" dirty="0"/>
          </a:p>
        </p:txBody>
      </p:sp>
      <p:sp>
        <p:nvSpPr>
          <p:cNvPr id="3" name="内容占位符 2"/>
          <p:cNvSpPr>
            <a:spLocks noGrp="1"/>
          </p:cNvSpPr>
          <p:nvPr>
            <p:ph idx="1"/>
          </p:nvPr>
        </p:nvSpPr>
        <p:spPr/>
        <p:txBody>
          <a:bodyPr>
            <a:normAutofit fontScale="62500" lnSpcReduction="20000"/>
          </a:bodyPr>
          <a:lstStyle/>
          <a:p>
            <a:r>
              <a:rPr lang="en-US" altLang="zh-CN" dirty="0"/>
              <a:t>&amp;</a:t>
            </a:r>
            <a:r>
              <a:rPr lang="en-US" altLang="zh-CN" dirty="0" err="1"/>
              <a:t>utmcc</a:t>
            </a:r>
            <a:r>
              <a:rPr lang="en-US" altLang="zh-CN" dirty="0"/>
              <a:t>=__utma%3D30149280.845782037.1298725704.1298782111.1299505037.3%3B%2B__utmz%3D30149280.1298725704.1.1.utmcsr%3D(direct)%7Cutmccn%3D(direct)%7Cutmcmd%3D(none)%3B</a:t>
            </a:r>
            <a:endParaRPr lang="en-US" altLang="zh-CN" dirty="0"/>
          </a:p>
          <a:p>
            <a:pPr lvl="1"/>
            <a:r>
              <a:rPr lang="zh-CN" altLang="en-US" dirty="0" smtClean="0"/>
              <a:t>以上是</a:t>
            </a:r>
            <a:r>
              <a:rPr lang="en-US" altLang="zh-CN" dirty="0"/>
              <a:t>Cookie</a:t>
            </a:r>
            <a:r>
              <a:rPr lang="zh-CN" altLang="en-US" dirty="0"/>
              <a:t>里存储的数据，</a:t>
            </a:r>
            <a:r>
              <a:rPr lang="en-US" altLang="zh-CN" dirty="0"/>
              <a:t>__</a:t>
            </a:r>
            <a:r>
              <a:rPr lang="en-US" altLang="zh-CN" dirty="0" err="1"/>
              <a:t>utma</a:t>
            </a:r>
            <a:r>
              <a:rPr lang="zh-CN" altLang="en-US" dirty="0"/>
              <a:t>用来分析唯一用户，访问次数，停留时间，新访或回访等等。</a:t>
            </a:r>
            <a:r>
              <a:rPr lang="en-US" altLang="zh-CN" dirty="0"/>
              <a:t>__</a:t>
            </a:r>
            <a:r>
              <a:rPr lang="en-US" altLang="zh-CN" dirty="0" err="1"/>
              <a:t>utmz</a:t>
            </a:r>
            <a:r>
              <a:rPr lang="zh-CN" altLang="en-US" dirty="0"/>
              <a:t>用来记录流量来源。</a:t>
            </a:r>
            <a:r>
              <a:rPr lang="en-US" altLang="zh-CN" dirty="0"/>
              <a:t>__</a:t>
            </a:r>
            <a:r>
              <a:rPr lang="en-US" altLang="zh-CN" dirty="0" err="1"/>
              <a:t>utmv</a:t>
            </a:r>
            <a:r>
              <a:rPr lang="zh-CN" altLang="en-US" dirty="0"/>
              <a:t>存储细分用户所定义的值。</a:t>
            </a:r>
            <a:endParaRPr lang="zh-CN" altLang="en-US" dirty="0"/>
          </a:p>
          <a:p>
            <a:pPr lvl="1"/>
            <a:r>
              <a:rPr lang="zh-CN" altLang="en-US" dirty="0"/>
              <a:t>以上这些并不是全部的返回数据，只是</a:t>
            </a:r>
            <a:r>
              <a:rPr lang="en-US" altLang="zh-CN" dirty="0"/>
              <a:t>Google </a:t>
            </a:r>
            <a:r>
              <a:rPr lang="en-US" altLang="zh-CN" dirty="0" err="1"/>
              <a:t>Analyitcs</a:t>
            </a:r>
            <a:r>
              <a:rPr lang="zh-CN" altLang="en-US" dirty="0"/>
              <a:t>追踪的基本</a:t>
            </a:r>
            <a:r>
              <a:rPr lang="zh-CN" altLang="en-US" dirty="0" smtClean="0"/>
              <a:t>数据</a:t>
            </a:r>
            <a:endParaRPr lang="en-US" altLang="zh-CN" dirty="0" smtClean="0"/>
          </a:p>
          <a:p>
            <a:r>
              <a:rPr lang="zh-CN" altLang="en-US" dirty="0" smtClean="0"/>
              <a:t>如果</a:t>
            </a:r>
            <a:r>
              <a:rPr lang="zh-CN" altLang="en-US" dirty="0"/>
              <a:t>你的网站开通了电子商务追踪功能或是你自定义了事件</a:t>
            </a:r>
            <a:r>
              <a:rPr lang="zh-CN" altLang="en-US" dirty="0" smtClean="0"/>
              <a:t>追踪，那么</a:t>
            </a:r>
            <a:r>
              <a:rPr lang="zh-CN" altLang="en-US" dirty="0"/>
              <a:t>在返回</a:t>
            </a:r>
            <a:r>
              <a:rPr lang="en-US" altLang="zh-CN" dirty="0"/>
              <a:t>Google</a:t>
            </a:r>
            <a:r>
              <a:rPr lang="zh-CN" altLang="en-US" dirty="0"/>
              <a:t>服务器的链接中就会看到更多的变量</a:t>
            </a:r>
            <a:r>
              <a:rPr lang="zh-CN" altLang="en-US" dirty="0" smtClean="0"/>
              <a:t>值</a:t>
            </a:r>
            <a:endParaRPr lang="en-US" altLang="zh-CN" dirty="0" smtClean="0"/>
          </a:p>
          <a:p>
            <a:pPr lvl="1"/>
            <a:r>
              <a:rPr lang="en-US" altLang="zh-CN" dirty="0" smtClean="0"/>
              <a:t>&amp;</a:t>
            </a:r>
            <a:r>
              <a:rPr lang="en-US" altLang="zh-CN" dirty="0" err="1"/>
              <a:t>utme</a:t>
            </a:r>
            <a:r>
              <a:rPr lang="en-US" altLang="zh-CN" dirty="0"/>
              <a:t> </a:t>
            </a:r>
            <a:r>
              <a:rPr lang="zh-CN" altLang="en-US" dirty="0"/>
              <a:t>事件追踪数据</a:t>
            </a:r>
            <a:endParaRPr lang="zh-CN" altLang="en-US" dirty="0"/>
          </a:p>
          <a:p>
            <a:pPr lvl="1"/>
            <a:r>
              <a:rPr lang="en-US" altLang="zh-CN" dirty="0"/>
              <a:t>&amp;</a:t>
            </a:r>
            <a:r>
              <a:rPr lang="en-US" altLang="zh-CN" dirty="0" err="1"/>
              <a:t>utmipc</a:t>
            </a:r>
            <a:r>
              <a:rPr lang="en-US" altLang="zh-CN" dirty="0"/>
              <a:t> </a:t>
            </a:r>
            <a:r>
              <a:rPr lang="zh-CN" altLang="en-US" dirty="0"/>
              <a:t>用户购买的产品编号</a:t>
            </a:r>
            <a:endParaRPr lang="zh-CN" altLang="en-US" dirty="0"/>
          </a:p>
          <a:p>
            <a:pPr lvl="1"/>
            <a:r>
              <a:rPr lang="en-US" altLang="zh-CN" dirty="0"/>
              <a:t>&amp;</a:t>
            </a:r>
            <a:r>
              <a:rPr lang="en-US" altLang="zh-CN" dirty="0" err="1"/>
              <a:t>utmipn</a:t>
            </a:r>
            <a:r>
              <a:rPr lang="zh-CN" altLang="en-US" dirty="0"/>
              <a:t>用户购买的产品名称</a:t>
            </a:r>
            <a:endParaRPr lang="zh-CN" altLang="en-US" dirty="0"/>
          </a:p>
          <a:p>
            <a:pPr lvl="1"/>
            <a:r>
              <a:rPr lang="en-US" altLang="zh-CN" dirty="0"/>
              <a:t>&amp;</a:t>
            </a:r>
            <a:r>
              <a:rPr lang="en-US" altLang="zh-CN" dirty="0" err="1"/>
              <a:t>utmipr</a:t>
            </a:r>
            <a:r>
              <a:rPr lang="en-US" altLang="zh-CN" dirty="0"/>
              <a:t> </a:t>
            </a:r>
            <a:r>
              <a:rPr lang="zh-CN" altLang="en-US" dirty="0"/>
              <a:t>用户购买的产品单价</a:t>
            </a:r>
            <a:endParaRPr lang="zh-CN" altLang="en-US" dirty="0"/>
          </a:p>
          <a:p>
            <a:pPr lvl="1"/>
            <a:r>
              <a:rPr lang="en-US" altLang="zh-CN" dirty="0"/>
              <a:t>&amp;</a:t>
            </a:r>
            <a:r>
              <a:rPr lang="en-US" altLang="zh-CN" dirty="0" err="1"/>
              <a:t>utmtsp</a:t>
            </a:r>
            <a:r>
              <a:rPr lang="en-US" altLang="zh-CN" dirty="0"/>
              <a:t> </a:t>
            </a:r>
            <a:r>
              <a:rPr lang="zh-CN" altLang="en-US" dirty="0"/>
              <a:t>运费</a:t>
            </a:r>
            <a:endParaRPr lang="zh-CN" altLang="en-US" dirty="0"/>
          </a:p>
          <a:p>
            <a:pPr lvl="1"/>
            <a:r>
              <a:rPr lang="en-US" altLang="zh-CN" dirty="0"/>
              <a:t>&amp;</a:t>
            </a:r>
            <a:r>
              <a:rPr lang="en-US" altLang="zh-CN" dirty="0" err="1"/>
              <a:t>utmttx</a:t>
            </a:r>
            <a:r>
              <a:rPr lang="en-US" altLang="zh-CN" dirty="0"/>
              <a:t> </a:t>
            </a:r>
            <a:r>
              <a:rPr lang="zh-CN" altLang="en-US" dirty="0"/>
              <a:t>税款</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dirty="0"/>
              <a:t>网站配置文件</a:t>
            </a:r>
            <a:endParaRPr lang="zh-CN" altLang="en-US" dirty="0"/>
          </a:p>
        </p:txBody>
      </p:sp>
      <p:sp>
        <p:nvSpPr>
          <p:cNvPr id="3" name="内容占位符 2"/>
          <p:cNvSpPr>
            <a:spLocks noGrp="1"/>
          </p:cNvSpPr>
          <p:nvPr>
            <p:ph idx="1"/>
          </p:nvPr>
        </p:nvSpPr>
        <p:spPr>
          <a:xfrm>
            <a:off x="457200" y="1600201"/>
            <a:ext cx="3826768" cy="4680991"/>
          </a:xfrm>
        </p:spPr>
        <p:txBody>
          <a:bodyPr>
            <a:normAutofit fontScale="92500" lnSpcReduction="20000"/>
          </a:bodyPr>
          <a:lstStyle/>
          <a:p>
            <a:r>
              <a:rPr lang="zh-CN" altLang="en-US" dirty="0" smtClean="0"/>
              <a:t>使用</a:t>
            </a:r>
            <a:r>
              <a:rPr lang="en-US" altLang="zh-CN" dirty="0"/>
              <a:t>Google Analytics</a:t>
            </a:r>
            <a:r>
              <a:rPr lang="zh-CN" altLang="en-US" dirty="0"/>
              <a:t>分析时需要你创建 </a:t>
            </a:r>
            <a:r>
              <a:rPr lang="en-US" altLang="zh-CN" dirty="0"/>
              <a:t>Google Analytics</a:t>
            </a:r>
            <a:r>
              <a:rPr lang="zh-CN" altLang="en-US" dirty="0"/>
              <a:t>的用户</a:t>
            </a:r>
            <a:r>
              <a:rPr lang="zh-CN" altLang="en-US" dirty="0" smtClean="0"/>
              <a:t>“网站配置文件”</a:t>
            </a:r>
            <a:endParaRPr lang="en-US" altLang="zh-CN" dirty="0" smtClean="0"/>
          </a:p>
          <a:p>
            <a:r>
              <a:rPr lang="zh-CN" altLang="en-US" dirty="0" smtClean="0"/>
              <a:t>创建</a:t>
            </a:r>
            <a:r>
              <a:rPr lang="zh-CN" altLang="en-US" dirty="0"/>
              <a:t>“网站配置文件”的目的是为了方便网站多个管理员从各种对网站不同的关注角度对网站的访问进行</a:t>
            </a:r>
            <a:r>
              <a:rPr lang="zh-CN" altLang="en-US" dirty="0" smtClean="0"/>
              <a:t>分析</a:t>
            </a:r>
            <a:endParaRPr lang="en-US" altLang="zh-CN" dirty="0" smtClean="0"/>
          </a:p>
        </p:txBody>
      </p:sp>
      <p:pic>
        <p:nvPicPr>
          <p:cNvPr id="3074"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613473" y="1556792"/>
            <a:ext cx="399097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smtClean="0"/>
              <a:t>GA</a:t>
            </a:r>
            <a:r>
              <a:rPr lang="zh-CN" altLang="en-US" dirty="0" smtClean="0"/>
              <a:t>工作过程</a:t>
            </a:r>
            <a:endParaRPr lang="zh-CN" altLang="en-US" dirty="0"/>
          </a:p>
        </p:txBody>
      </p:sp>
      <p:sp>
        <p:nvSpPr>
          <p:cNvPr id="3" name="内容占位符 2"/>
          <p:cNvSpPr>
            <a:spLocks noGrp="1"/>
          </p:cNvSpPr>
          <p:nvPr>
            <p:ph idx="1"/>
          </p:nvPr>
        </p:nvSpPr>
        <p:spPr>
          <a:xfrm>
            <a:off x="457200" y="1600200"/>
            <a:ext cx="5194920" cy="4525963"/>
          </a:xfrm>
        </p:spPr>
        <p:txBody>
          <a:bodyPr>
            <a:normAutofit fontScale="85000" lnSpcReduction="20000"/>
          </a:bodyPr>
          <a:lstStyle/>
          <a:p>
            <a:r>
              <a:rPr lang="zh-CN" altLang="en-US" dirty="0" smtClean="0"/>
              <a:t>访问</a:t>
            </a:r>
            <a:r>
              <a:rPr lang="zh-CN" altLang="en-US" dirty="0"/>
              <a:t>者访问网站</a:t>
            </a:r>
            <a:endParaRPr lang="zh-CN" altLang="en-US" dirty="0"/>
          </a:p>
          <a:p>
            <a:r>
              <a:rPr lang="zh-CN" altLang="en-US" dirty="0"/>
              <a:t>触发到 </a:t>
            </a:r>
            <a:r>
              <a:rPr lang="en-US" altLang="zh-CN" dirty="0"/>
              <a:t>GATC </a:t>
            </a:r>
            <a:r>
              <a:rPr lang="zh-CN" altLang="en-US" dirty="0"/>
              <a:t>代码，根据</a:t>
            </a:r>
            <a:r>
              <a:rPr lang="en-US" altLang="zh-CN" dirty="0"/>
              <a:t>GATC</a:t>
            </a:r>
            <a:r>
              <a:rPr lang="zh-CN" altLang="en-US" dirty="0"/>
              <a:t>采集用户</a:t>
            </a:r>
            <a:r>
              <a:rPr lang="zh-CN" altLang="en-US" dirty="0" smtClean="0"/>
              <a:t>信息</a:t>
            </a:r>
            <a:endParaRPr lang="en-US" altLang="zh-CN" dirty="0" smtClean="0"/>
          </a:p>
          <a:p>
            <a:r>
              <a:rPr lang="zh-CN" altLang="en-US" dirty="0" smtClean="0"/>
              <a:t>将信息放</a:t>
            </a:r>
            <a:r>
              <a:rPr lang="zh-CN" altLang="en-US" dirty="0"/>
              <a:t>入</a:t>
            </a:r>
            <a:r>
              <a:rPr lang="en-US" altLang="zh-CN" dirty="0"/>
              <a:t>Google Analytics </a:t>
            </a:r>
            <a:r>
              <a:rPr lang="zh-CN" altLang="en-US" dirty="0"/>
              <a:t>日志</a:t>
            </a:r>
            <a:endParaRPr lang="zh-CN" altLang="en-US" dirty="0"/>
          </a:p>
          <a:p>
            <a:r>
              <a:rPr lang="zh-CN" altLang="en-US" dirty="0"/>
              <a:t>通过你创建的过滤器对需要进行过滤的数据进行</a:t>
            </a:r>
            <a:r>
              <a:rPr lang="zh-CN" altLang="en-US" dirty="0" smtClean="0"/>
              <a:t>筛选</a:t>
            </a:r>
            <a:endParaRPr lang="zh-CN" altLang="en-US" dirty="0"/>
          </a:p>
          <a:p>
            <a:r>
              <a:rPr lang="zh-CN" altLang="en-US" dirty="0"/>
              <a:t>将采用和过滤后的信息放入</a:t>
            </a:r>
            <a:r>
              <a:rPr lang="en-US" altLang="zh-CN" dirty="0"/>
              <a:t>Google Analytics </a:t>
            </a:r>
            <a:r>
              <a:rPr lang="zh-CN" altLang="en-US" dirty="0"/>
              <a:t>的数据库中</a:t>
            </a:r>
            <a:endParaRPr lang="zh-CN" altLang="en-US" dirty="0"/>
          </a:p>
          <a:p>
            <a:r>
              <a:rPr lang="zh-CN" altLang="en-US" dirty="0"/>
              <a:t>管理者通过</a:t>
            </a:r>
            <a:r>
              <a:rPr lang="en-US" altLang="zh-CN" dirty="0"/>
              <a:t>Google Analytics </a:t>
            </a:r>
            <a:r>
              <a:rPr lang="zh-CN" altLang="en-US" dirty="0"/>
              <a:t>的界面查看分析数据</a:t>
            </a:r>
            <a:endParaRPr lang="zh-CN" altLang="en-US" dirty="0"/>
          </a:p>
        </p:txBody>
      </p:sp>
      <p:pic>
        <p:nvPicPr>
          <p:cNvPr id="4098"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68144" y="869701"/>
            <a:ext cx="2533650" cy="567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smtClean="0"/>
              <a:t>GA</a:t>
            </a:r>
            <a:r>
              <a:rPr lang="zh-CN" altLang="en-US" dirty="0" smtClean="0"/>
              <a:t>基础指标</a:t>
            </a:r>
            <a:endParaRPr lang="zh-CN" altLang="en-US" dirty="0"/>
          </a:p>
        </p:txBody>
      </p:sp>
      <p:graphicFrame>
        <p:nvGraphicFramePr>
          <p:cNvPr id="4" name="内容占位符 3"/>
          <p:cNvGraphicFramePr>
            <a:graphicFrameLocks noGrp="1"/>
          </p:cNvGraphicFramePr>
          <p:nvPr>
            <p:ph idx="1"/>
          </p:nvPr>
        </p:nvGraphicFramePr>
        <p:xfrm>
          <a:off x="467544" y="1772816"/>
          <a:ext cx="8280920" cy="4680521"/>
        </p:xfrm>
        <a:graphic>
          <a:graphicData uri="http://schemas.openxmlformats.org/drawingml/2006/table">
            <a:tbl>
              <a:tblPr>
                <a:tableStyleId>{5C22544A-7EE6-4342-B048-85BDC9FD1C3A}</a:tableStyleId>
              </a:tblPr>
              <a:tblGrid>
                <a:gridCol w="1681347"/>
                <a:gridCol w="6599573"/>
              </a:tblGrid>
              <a:tr h="512012">
                <a:tc>
                  <a:txBody>
                    <a:bodyPr/>
                    <a:lstStyle/>
                    <a:p>
                      <a:pPr algn="ctr" fontAlgn="b"/>
                      <a:r>
                        <a:rPr lang="zh-CN" altLang="en-US" sz="3200" b="1" u="none" strike="noStrike" dirty="0">
                          <a:effectLst/>
                        </a:rPr>
                        <a:t>指标</a:t>
                      </a:r>
                      <a:endParaRPr lang="zh-CN" altLang="en-US" sz="3200" b="1" i="0" u="none" strike="noStrike" dirty="0">
                        <a:effectLst/>
                        <a:latin typeface="宋体" panose="02010600030101010101" pitchFamily="2" charset="-122"/>
                      </a:endParaRPr>
                    </a:p>
                  </a:txBody>
                  <a:tcPr marL="9525" marR="9525" marT="9525" marB="0" anchor="b">
                    <a:solidFill>
                      <a:schemeClr val="accent1"/>
                    </a:solidFill>
                  </a:tcPr>
                </a:tc>
                <a:tc>
                  <a:txBody>
                    <a:bodyPr/>
                    <a:lstStyle/>
                    <a:p>
                      <a:pPr algn="ctr" fontAlgn="b"/>
                      <a:r>
                        <a:rPr lang="zh-CN" altLang="en-US" sz="3200" b="1" u="none" strike="noStrike" dirty="0">
                          <a:effectLst/>
                        </a:rPr>
                        <a:t>含义</a:t>
                      </a:r>
                      <a:endParaRPr lang="zh-CN" altLang="en-US" sz="3200" b="1" i="0" u="none" strike="noStrike" dirty="0">
                        <a:effectLst/>
                        <a:latin typeface="宋体" panose="02010600030101010101" pitchFamily="2" charset="-122"/>
                      </a:endParaRPr>
                    </a:p>
                  </a:txBody>
                  <a:tcPr marL="9525" marR="9525" marT="9525" marB="0" anchor="b">
                    <a:solidFill>
                      <a:schemeClr val="accent1"/>
                    </a:solidFill>
                  </a:tcPr>
                </a:tc>
              </a:tr>
              <a:tr h="512012">
                <a:tc>
                  <a:txBody>
                    <a:bodyPr/>
                    <a:lstStyle/>
                    <a:p>
                      <a:pPr algn="l" fontAlgn="b"/>
                      <a:r>
                        <a:rPr lang="zh-CN" altLang="en-US" sz="2000" u="none" strike="noStrike" dirty="0">
                          <a:effectLst/>
                        </a:rPr>
                        <a:t>访问数</a:t>
                      </a:r>
                      <a:endParaRPr lang="zh-CN" altLang="en-US" sz="2000" b="0" i="0" u="none" strike="noStrike" dirty="0">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网站的访问次数</a:t>
                      </a:r>
                      <a:endParaRPr lang="zh-CN" altLang="en-US" sz="2000" b="0" i="0" u="none" strike="noStrike" dirty="0">
                        <a:effectLst/>
                        <a:latin typeface="宋体" panose="02010600030101010101" pitchFamily="2" charset="-122"/>
                      </a:endParaRPr>
                    </a:p>
                  </a:txBody>
                  <a:tcPr marL="9525" marR="9525" marT="9525" marB="0" anchor="b"/>
                </a:tc>
              </a:tr>
              <a:tr h="512012">
                <a:tc>
                  <a:txBody>
                    <a:bodyPr/>
                    <a:lstStyle/>
                    <a:p>
                      <a:pPr algn="l" fontAlgn="b"/>
                      <a:r>
                        <a:rPr lang="zh-CN" altLang="en-US" sz="2000" u="none" strike="noStrike">
                          <a:effectLst/>
                        </a:rPr>
                        <a:t>浏览量</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查看过的页面总数。单面的重复查看次数也计算在内。</a:t>
                      </a:r>
                      <a:endParaRPr lang="zh-CN" altLang="en-US" sz="2000" b="0" i="0" u="none" strike="noStrike" dirty="0">
                        <a:effectLst/>
                        <a:latin typeface="宋体" panose="02010600030101010101" pitchFamily="2" charset="-122"/>
                      </a:endParaRPr>
                    </a:p>
                  </a:txBody>
                  <a:tcPr marL="9525" marR="9525" marT="9525" marB="0" anchor="b"/>
                </a:tc>
              </a:tr>
              <a:tr h="628897">
                <a:tc>
                  <a:txBody>
                    <a:bodyPr/>
                    <a:lstStyle/>
                    <a:p>
                      <a:pPr algn="l" fontAlgn="b"/>
                      <a:r>
                        <a:rPr lang="zh-CN" altLang="en-US" sz="2000" u="none" strike="noStrike">
                          <a:effectLst/>
                        </a:rPr>
                        <a:t>每次访问页数</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在每次访问网站期间平均查看的页数。单页的重复查看页数也计算在内。</a:t>
                      </a:r>
                      <a:endParaRPr lang="zh-CN" altLang="en-US" sz="2000" b="0" i="0" u="none" strike="noStrike" dirty="0">
                        <a:effectLst/>
                        <a:latin typeface="宋体" panose="02010600030101010101" pitchFamily="2" charset="-122"/>
                      </a:endParaRPr>
                    </a:p>
                  </a:txBody>
                  <a:tcPr marL="9525" marR="9525" marT="9525" marB="0" anchor="b"/>
                </a:tc>
              </a:tr>
              <a:tr h="628897">
                <a:tc>
                  <a:txBody>
                    <a:bodyPr/>
                    <a:lstStyle/>
                    <a:p>
                      <a:pPr algn="l" fontAlgn="b"/>
                      <a:r>
                        <a:rPr lang="zh-CN" altLang="en-US" sz="2000" u="none" strike="noStrike">
                          <a:effectLst/>
                        </a:rPr>
                        <a:t>平均网站停留时间</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网站的平均访问时长</a:t>
                      </a:r>
                      <a:endParaRPr lang="zh-CN" altLang="en-US" sz="2000" b="0" i="0" u="none" strike="noStrike" dirty="0">
                        <a:effectLst/>
                        <a:latin typeface="宋体" panose="02010600030101010101" pitchFamily="2" charset="-122"/>
                      </a:endParaRPr>
                    </a:p>
                  </a:txBody>
                  <a:tcPr marL="9525" marR="9525" marT="9525" marB="0" anchor="b"/>
                </a:tc>
              </a:tr>
              <a:tr h="628897">
                <a:tc>
                  <a:txBody>
                    <a:bodyPr/>
                    <a:lstStyle/>
                    <a:p>
                      <a:pPr algn="l" fontAlgn="b"/>
                      <a:r>
                        <a:rPr lang="zh-CN" altLang="en-US" sz="2000" u="none" strike="noStrike">
                          <a:effectLst/>
                        </a:rPr>
                        <a:t>跳出率</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单页访问次数（即访问者从进入页面离开网站的访问次数）所占的百分比</a:t>
                      </a:r>
                      <a:endParaRPr lang="zh-CN" altLang="en-US" sz="2000" b="0" i="0" u="none" strike="noStrike" dirty="0">
                        <a:effectLst/>
                        <a:latin typeface="宋体" panose="02010600030101010101" pitchFamily="2" charset="-122"/>
                      </a:endParaRPr>
                    </a:p>
                  </a:txBody>
                  <a:tcPr marL="9525" marR="9525" marT="9525" marB="0" anchor="b"/>
                </a:tc>
              </a:tr>
              <a:tr h="628897">
                <a:tc>
                  <a:txBody>
                    <a:bodyPr/>
                    <a:lstStyle/>
                    <a:p>
                      <a:pPr algn="l" fontAlgn="b"/>
                      <a:r>
                        <a:rPr lang="zh-CN" altLang="en-US" sz="2000" u="none" strike="noStrike">
                          <a:effectLst/>
                        </a:rPr>
                        <a:t>唯一身份访问者</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网站的唯一身份访问者数量</a:t>
                      </a:r>
                      <a:endParaRPr lang="zh-CN" altLang="en-US" sz="2000" b="0" i="0" u="none" strike="noStrike" dirty="0">
                        <a:effectLst/>
                        <a:latin typeface="宋体" panose="02010600030101010101" pitchFamily="2" charset="-122"/>
                      </a:endParaRPr>
                    </a:p>
                  </a:txBody>
                  <a:tcPr marL="9525" marR="9525" marT="9525" marB="0" anchor="b"/>
                </a:tc>
              </a:tr>
              <a:tr h="628897">
                <a:tc>
                  <a:txBody>
                    <a:bodyPr/>
                    <a:lstStyle/>
                    <a:p>
                      <a:pPr algn="l" fontAlgn="b"/>
                      <a:r>
                        <a:rPr lang="zh-CN" altLang="en-US" sz="2000" u="none" strike="noStrike">
                          <a:effectLst/>
                        </a:rPr>
                        <a:t>新访问次数百分比</a:t>
                      </a:r>
                      <a:endParaRPr lang="zh-CN" altLang="en-US" sz="2000" b="0" i="0" u="none" strike="noStrike">
                        <a:effectLst/>
                        <a:latin typeface="宋体" panose="02010600030101010101" pitchFamily="2" charset="-122"/>
                      </a:endParaRPr>
                    </a:p>
                  </a:txBody>
                  <a:tcPr marL="9525" marR="9525" marT="9525" marB="0" anchor="b"/>
                </a:tc>
                <a:tc>
                  <a:txBody>
                    <a:bodyPr/>
                    <a:lstStyle/>
                    <a:p>
                      <a:pPr algn="l" fontAlgn="b"/>
                      <a:r>
                        <a:rPr lang="zh-CN" altLang="en-US" sz="2000" u="none" strike="noStrike" dirty="0">
                          <a:effectLst/>
                        </a:rPr>
                        <a:t>以前从未访问过网站的用户所占的访问次数百分比</a:t>
                      </a:r>
                      <a:endParaRPr lang="zh-CN" altLang="en-US" sz="2000" b="0" i="0" u="none" strike="noStrike" dirty="0">
                        <a:effectLst/>
                        <a:latin typeface="宋体" panose="02010600030101010101" pitchFamily="2" charset="-122"/>
                      </a:endParaRPr>
                    </a:p>
                  </a:txBody>
                  <a:tcPr marL="9525" marR="9525" marT="9525" marB="0" anchor="b"/>
                </a:tc>
              </a:tr>
            </a:tbl>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2775</Words>
  <Application>WPS 演示</Application>
  <PresentationFormat>全屏显示(4:3)</PresentationFormat>
  <Paragraphs>117</Paragraphs>
  <Slides>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vt:lpstr>
      <vt:lpstr>宋体</vt:lpstr>
      <vt:lpstr>Wingdings</vt:lpstr>
      <vt:lpstr>Calibri</vt:lpstr>
      <vt:lpstr>微软雅黑</vt:lpstr>
      <vt:lpstr>Arial Unicode MS</vt:lpstr>
      <vt:lpstr>Office 主题</vt:lpstr>
      <vt:lpstr>Google Analytics数据统计的原理</vt:lpstr>
      <vt:lpstr>GA整体架构</vt:lpstr>
      <vt:lpstr>跟踪代码（GATC） 工作方式</vt:lpstr>
      <vt:lpstr>跟踪代码（GATC） 工作过程</vt:lpstr>
      <vt:lpstr>URL格式与含义（一）</vt:lpstr>
      <vt:lpstr>URL格式与含义（二）</vt:lpstr>
      <vt:lpstr>网站配置文件</vt:lpstr>
      <vt:lpstr>GA工作过程</vt:lpstr>
      <vt:lpstr>GA基础指标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Analytics数据统计的原理</dc:title>
  <dc:creator>Administrator</dc:creator>
  <cp:lastModifiedBy>中国制造网王连发</cp:lastModifiedBy>
  <cp:revision>12</cp:revision>
  <dcterms:created xsi:type="dcterms:W3CDTF">2014-03-27T02:26:00Z</dcterms:created>
  <dcterms:modified xsi:type="dcterms:W3CDTF">2018-01-12T01:28:25Z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